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92" r:id="rId3"/>
    <p:sldId id="297" r:id="rId4"/>
    <p:sldId id="258" r:id="rId5"/>
    <p:sldId id="295" r:id="rId6"/>
    <p:sldId id="298" r:id="rId7"/>
    <p:sldId id="259" r:id="rId8"/>
    <p:sldId id="260" r:id="rId9"/>
    <p:sldId id="300" r:id="rId10"/>
    <p:sldId id="270" r:id="rId11"/>
    <p:sldId id="269" r:id="rId12"/>
    <p:sldId id="264" r:id="rId13"/>
    <p:sldId id="272" r:id="rId14"/>
    <p:sldId id="265" r:id="rId15"/>
    <p:sldId id="274" r:id="rId16"/>
    <p:sldId id="261" r:id="rId17"/>
    <p:sldId id="267" r:id="rId18"/>
    <p:sldId id="303" r:id="rId19"/>
    <p:sldId id="266" r:id="rId20"/>
    <p:sldId id="281" r:id="rId21"/>
    <p:sldId id="276" r:id="rId22"/>
    <p:sldId id="275" r:id="rId23"/>
    <p:sldId id="277" r:id="rId24"/>
    <p:sldId id="280" r:id="rId25"/>
    <p:sldId id="278" r:id="rId26"/>
    <p:sldId id="299" r:id="rId27"/>
    <p:sldId id="286" r:id="rId28"/>
    <p:sldId id="283" r:id="rId29"/>
    <p:sldId id="284" r:id="rId30"/>
    <p:sldId id="288" r:id="rId31"/>
    <p:sldId id="285" r:id="rId32"/>
    <p:sldId id="287" r:id="rId33"/>
    <p:sldId id="289" r:id="rId34"/>
    <p:sldId id="291" r:id="rId35"/>
    <p:sldId id="290" r:id="rId36"/>
    <p:sldId id="282" r:id="rId37"/>
    <p:sldId id="301" r:id="rId38"/>
    <p:sldId id="279" r:id="rId39"/>
    <p:sldId id="304" r:id="rId40"/>
    <p:sldId id="308" r:id="rId41"/>
    <p:sldId id="305" r:id="rId42"/>
    <p:sldId id="307" r:id="rId43"/>
    <p:sldId id="306" r:id="rId44"/>
    <p:sldId id="26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9"/>
    <p:restoredTop sz="75166" autoAdjust="0"/>
  </p:normalViewPr>
  <p:slideViewPr>
    <p:cSldViewPr snapToGrid="0" snapToObjects="1">
      <p:cViewPr varScale="1">
        <p:scale>
          <a:sx n="79" d="100"/>
          <a:sy n="79" d="100"/>
        </p:scale>
        <p:origin x="-10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of you brings something special. Experience with BS:1 in Racket. Experience with</a:t>
            </a:r>
            <a:r>
              <a:rPr lang="en-US" baseline="0" dirty="0" smtClean="0"/>
              <a:t> BS:2 in Racket. Experience with Python, C++, Java. No bias at all </a:t>
            </a:r>
            <a:r>
              <a:rPr lang="en-US" baseline="0" dirty="0" err="1" smtClean="0"/>
              <a:t>wrt</a:t>
            </a:r>
            <a:r>
              <a:rPr lang="en-US" baseline="0" dirty="0" smtClean="0"/>
              <a:t>/Bootstrap.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BS:1, you know just how high a bar we set for ourselves in terms of polish. This isn't quite there yet - we think the foundations are sound.</a:t>
            </a:r>
            <a:endParaRPr lang="en-US" dirty="0" smtClean="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22887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13</a:t>
            </a:fld>
            <a:endParaRPr lang="en-US"/>
          </a:p>
        </p:txBody>
      </p:sp>
    </p:spTree>
    <p:extLst>
      <p:ext uri="{BB962C8B-B14F-4D97-AF65-F5344CB8AC3E}">
        <p14:creationId xmlns:p14="http://schemas.microsoft.com/office/powerpoint/2010/main" val="1649641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coords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16</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376336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43</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(loops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the syntax hurdle. We have something that works for the first part of the bridge, but eventually we have to change languages. How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 and the curriculum ourselves, why not build the language, to keep students from falling through cracks in the bridge?</a:t>
            </a:r>
          </a:p>
          <a:p>
            <a:endParaRPr lang="en-US" dirty="0" smtClean="0"/>
          </a:p>
          <a:p>
            <a:endParaRPr lang="en-US" dirty="0" smtClean="0"/>
          </a:p>
          <a:p>
            <a:endParaRPr lang="en-US" dirty="0" smtClean="0"/>
          </a:p>
          <a:p>
            <a:endParaRPr lang="en-US" dirty="0" smtClean="0"/>
          </a:p>
          <a:p>
            <a:r>
              <a:rPr lang="en-US" dirty="0" smtClean="0"/>
              <a:t>We </a:t>
            </a:r>
            <a:r>
              <a:rPr lang="en-US" dirty="0" smtClean="0"/>
              <a:t>COULD teach</a:t>
            </a:r>
            <a:r>
              <a:rPr lang="en-US" baseline="0" dirty="0" smtClean="0"/>
              <a:t> all the high-level concepts in Racket. It is, after all, a full-blown programming language!</a:t>
            </a:r>
          </a:p>
          <a:p>
            <a:endParaRPr lang="en-US" baseline="0" dirty="0" smtClean="0"/>
          </a:p>
          <a:p>
            <a:r>
              <a:rPr lang="en-US" baseline="0" dirty="0" smtClean="0"/>
              <a:t>But we still run into the issue of transfer. Even if kid learn about objects, classes, recursion, </a:t>
            </a:r>
            <a:r>
              <a:rPr lang="en-US" baseline="0" dirty="0" err="1" smtClean="0"/>
              <a:t>etc</a:t>
            </a:r>
            <a:r>
              <a:rPr lang="en-US" baseline="0" dirty="0" smtClean="0"/>
              <a:t> in Racket...they have to cross the syntax barrier eventually. </a:t>
            </a:r>
          </a:p>
          <a:p>
            <a:endParaRPr lang="en-US" baseline="0" dirty="0" smtClean="0"/>
          </a:p>
          <a:p>
            <a:r>
              <a:rPr lang="en-US" baseline="0" dirty="0" smtClean="0"/>
              <a:t>EVERYONE is in this boat. Going from Scratch-&gt;Python, </a:t>
            </a:r>
            <a:r>
              <a:rPr lang="en-US" baseline="0" dirty="0" err="1" smtClean="0"/>
              <a:t>Blockly</a:t>
            </a:r>
            <a:r>
              <a:rPr lang="en-US" baseline="0" dirty="0" smtClean="0"/>
              <a:t>-&gt;Python, etc. </a:t>
            </a:r>
            <a:r>
              <a:rPr lang="en-US" baseline="0" dirty="0" err="1" smtClean="0"/>
              <a:t>Everyoe</a:t>
            </a:r>
            <a:r>
              <a:rPr lang="en-US" baseline="0" dirty="0" smtClean="0"/>
              <a:t> is freaking out!</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is the 4</a:t>
            </a:r>
            <a:r>
              <a:rPr lang="en-US" baseline="30000" dirty="0" smtClean="0"/>
              <a:t>th</a:t>
            </a:r>
            <a:r>
              <a:rPr lang="en-US" dirty="0" smtClean="0"/>
              <a:t> </a:t>
            </a:r>
            <a:r>
              <a:rPr lang="en-US" dirty="0" smtClean="0"/>
              <a:t>most</a:t>
            </a:r>
            <a:r>
              <a:rPr lang="en-US" baseline="0" dirty="0" smtClean="0"/>
              <a:t> </a:t>
            </a:r>
            <a:r>
              <a:rPr lang="en-US" dirty="0" smtClean="0"/>
              <a:t>popular</a:t>
            </a:r>
            <a:r>
              <a:rPr lang="en-US" baseline="0" dirty="0" smtClean="0"/>
              <a:t> </a:t>
            </a:r>
            <a:r>
              <a:rPr lang="en-US" baseline="0" dirty="0" smtClean="0"/>
              <a:t>language in the world</a:t>
            </a:r>
            <a:r>
              <a:rPr lang="en-US" baseline="0" dirty="0" smtClean="0"/>
              <a:t>!</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Partnered to build content to do for physics what BS:1 does for algebra</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25015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BS2,</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concessions we make towards python is infix notation- we can write (4 + 5). (But with spaces!!!!) we’ve also made a compromise, because now we mandate parentheses for multiple functions.</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a lot more functions than we used in racket,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10</a:t>
            </a:fld>
            <a:endParaRPr lang="en-US"/>
          </a:p>
        </p:txBody>
      </p:sp>
    </p:spTree>
    <p:extLst>
      <p:ext uri="{BB962C8B-B14F-4D97-AF65-F5344CB8AC3E}">
        <p14:creationId xmlns:p14="http://schemas.microsoft.com/office/powerpoint/2010/main" val="59372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userDrawn="1"/>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userDrawn="1"/>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dirty="0" smtClean="0"/>
              <a:t>Click to edit Master subtitle style</a:t>
            </a:r>
            <a:endParaRPr dirty="0"/>
          </a:p>
        </p:txBody>
      </p:sp>
    </p:spTree>
    <p:extLst>
      <p:ext uri="{BB962C8B-B14F-4D97-AF65-F5344CB8AC3E}">
        <p14:creationId xmlns:p14="http://schemas.microsoft.com/office/powerpoint/2010/main" val="42559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7/5/16</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7/5/16</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777" y="2157751"/>
            <a:ext cx="7893424" cy="1650599"/>
          </a:xfrm>
        </p:spPr>
        <p:txBody>
          <a:bodyPr/>
          <a:lstStyle/>
          <a:p>
            <a:r>
              <a:rPr lang="en-US" dirty="0" smtClean="0"/>
              <a:t>Bootstrap:2</a:t>
            </a:r>
            <a:endParaRPr lang="en-US" dirty="0"/>
          </a:p>
        </p:txBody>
      </p:sp>
      <p:sp>
        <p:nvSpPr>
          <p:cNvPr id="3" name="Subtitle 2"/>
          <p:cNvSpPr>
            <a:spLocks noGrp="1"/>
          </p:cNvSpPr>
          <p:nvPr>
            <p:ph type="subTitle" idx="1"/>
          </p:nvPr>
        </p:nvSpPr>
        <p:spPr/>
        <p:txBody>
          <a:bodyPr/>
          <a:lstStyle/>
          <a:p>
            <a:r>
              <a:rPr lang="en-US" dirty="0" smtClean="0"/>
              <a:t>Building on a foundation</a:t>
            </a:r>
            <a:endParaRPr lang="en-US" dirty="0"/>
          </a:p>
        </p:txBody>
      </p:sp>
    </p:spTree>
    <p:extLst>
      <p:ext uri="{BB962C8B-B14F-4D97-AF65-F5344CB8AC3E}">
        <p14:creationId xmlns:p14="http://schemas.microsoft.com/office/powerpoint/2010/main" val="4147460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589940"/>
            <a:ext cx="8610600" cy="50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Number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sym typeface="Wingdings" charset="0"/>
              </a:rPr>
              <a:t># </a:t>
            </a:r>
            <a:r>
              <a:rPr lang="en-US" sz="2800" dirty="0" err="1" smtClean="0">
                <a:solidFill>
                  <a:srgbClr val="000000"/>
                </a:solidFill>
                <a:latin typeface="Trebuchet MS"/>
                <a:cs typeface="Trebuchet MS"/>
                <a:sym typeface="Wingdings" charset="0"/>
              </a:rPr>
              <a:t>num-sqr</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     :   Number</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        Number</a:t>
            </a:r>
            <a:endParaRPr lang="en-US" sz="2800" dirty="0">
              <a:solidFill>
                <a:srgbClr val="000000"/>
              </a:solidFill>
              <a:latin typeface="Trebuchet MS"/>
              <a:cs typeface="Trebuchet M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10</a:t>
            </a:fld>
            <a:endParaRPr lang="en-US" sz="1200">
              <a:solidFill>
                <a:srgbClr val="D38E27"/>
              </a:solidFill>
              <a:cs typeface="Helvetica" charset="0"/>
            </a:endParaRPr>
          </a:p>
        </p:txBody>
      </p:sp>
    </p:spTree>
    <p:extLst>
      <p:ext uri="{BB962C8B-B14F-4D97-AF65-F5344CB8AC3E}">
        <p14:creationId xmlns:p14="http://schemas.microsoft.com/office/powerpoint/2010/main" val="3641628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a:t>
            </a:r>
            <a:r>
              <a:rPr lang="en-US" dirty="0" err="1" smtClean="0">
                <a:latin typeface="Trebuchet MS"/>
                <a:cs typeface="Trebuchet MS"/>
              </a:rPr>
              <a:t>datatype</a:t>
            </a:r>
            <a:r>
              <a:rPr lang="en-US" dirty="0" smtClean="0">
                <a:latin typeface="Trebuchet MS"/>
                <a:cs typeface="Trebuchet MS"/>
              </a:rPr>
              <a:t>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Coords</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dirty="0" smtClean="0">
                <a:latin typeface="Courier"/>
                <a:cs typeface="Courier"/>
              </a:rPr>
              <a:t>#  </a:t>
            </a:r>
            <a:r>
              <a:rPr lang="en-US" dirty="0" err="1" smtClean="0">
                <a:latin typeface="Courier"/>
                <a:cs typeface="Courier"/>
              </a:rPr>
              <a:t>coord</a:t>
            </a:r>
            <a:r>
              <a:rPr lang="en-US" dirty="0" smtClean="0">
                <a:latin typeface="Courier"/>
                <a:cs typeface="Courier"/>
              </a:rPr>
              <a:t>  :  Number, </a:t>
            </a:r>
            <a:r>
              <a:rPr lang="en-US" dirty="0">
                <a:latin typeface="Courier"/>
                <a:cs typeface="Courier"/>
              </a:rPr>
              <a:t>Number </a:t>
            </a:r>
            <a:r>
              <a:rPr lang="en-US" dirty="0" smtClean="0">
                <a:latin typeface="Courier"/>
                <a:cs typeface="Courier"/>
              </a:rPr>
              <a:t> </a:t>
            </a:r>
            <a:r>
              <a:rPr lang="en-US" dirty="0" smtClean="0">
                <a:latin typeface="Courier"/>
                <a:cs typeface="Courier"/>
                <a:sym typeface="Wingdings" charset="0"/>
              </a:rPr>
              <a:t>  </a:t>
            </a:r>
            <a:r>
              <a:rPr lang="en-US" dirty="0" err="1" smtClean="0">
                <a:latin typeface="Courier"/>
                <a:cs typeface="Courier"/>
                <a:sym typeface="Wingdings" charset="0"/>
              </a:rPr>
              <a:t>Coord</a:t>
            </a:r>
            <a:endParaRPr lang="en-US"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Coords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7174090" y="924343"/>
            <a:ext cx="1467556"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endParaRPr lang="en-US" sz="2400" b="1" dirty="0">
              <a:solidFill>
                <a:srgbClr val="000000"/>
              </a:solidFill>
              <a:latin typeface="Trebuchet MS"/>
              <a:cs typeface="Trebuchet MS"/>
            </a:endParaRPr>
          </a:p>
        </p:txBody>
      </p:sp>
      <p:sp>
        <p:nvSpPr>
          <p:cNvPr id="11" name="TextBox 10"/>
          <p:cNvSpPr txBox="1"/>
          <p:nvPr/>
        </p:nvSpPr>
        <p:spPr>
          <a:xfrm>
            <a:off x="880536" y="1538408"/>
            <a:ext cx="7761110" cy="430887"/>
          </a:xfrm>
          <a:prstGeom prst="rect">
            <a:avLst/>
          </a:prstGeom>
          <a:noFill/>
        </p:spPr>
        <p:txBody>
          <a:bodyPr wrap="square" rtlCol="0">
            <a:spAutoFit/>
          </a:bodyPr>
          <a:lstStyle/>
          <a:p>
            <a:r>
              <a:rPr lang="en-US" sz="2200" b="1" dirty="0" smtClean="0">
                <a:solidFill>
                  <a:srgbClr val="000000"/>
                </a:solidFill>
                <a:latin typeface="Trebuchet MS"/>
                <a:cs typeface="Trebuchet MS"/>
              </a:rPr>
              <a:t>Given an x and y, produces a </a:t>
            </a:r>
            <a:r>
              <a:rPr lang="en-US" sz="2200" b="1" dirty="0" err="1">
                <a:solidFill>
                  <a:srgbClr val="000000"/>
                </a:solidFill>
                <a:latin typeface="Trebuchet MS"/>
                <a:cs typeface="Trebuchet MS"/>
              </a:rPr>
              <a:t>C</a:t>
            </a:r>
            <a:r>
              <a:rPr lang="en-US" sz="2200" b="1" dirty="0" err="1" smtClean="0">
                <a:solidFill>
                  <a:srgbClr val="000000"/>
                </a:solidFill>
                <a:latin typeface="Trebuchet MS"/>
                <a:cs typeface="Trebuchet MS"/>
              </a:rPr>
              <a:t>oord</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460978" y="3902549"/>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(33 + 5,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302933" y="5423727"/>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(8 + 5,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7444" y="89018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 name="Picture 19" descr="Screenshot 2016-06-13 16.1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40" y="0"/>
            <a:ext cx="7680577" cy="6858000"/>
          </a:xfrm>
          <a:prstGeom prst="rect">
            <a:avLst/>
          </a:prstGeom>
        </p:spPr>
      </p:pic>
      <p:sp>
        <p:nvSpPr>
          <p:cNvPr id="8" name="TextBox 7"/>
          <p:cNvSpPr txBox="1"/>
          <p:nvPr/>
        </p:nvSpPr>
        <p:spPr>
          <a:xfrm>
            <a:off x="3084689" y="46178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9" name="TextBox 8"/>
          <p:cNvSpPr txBox="1"/>
          <p:nvPr/>
        </p:nvSpPr>
        <p:spPr>
          <a:xfrm>
            <a:off x="3084689" y="765467"/>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olor  :: String,</a:t>
            </a:r>
            <a:endParaRPr lang="en-US" sz="2000" b="1" dirty="0">
              <a:solidFill>
                <a:srgbClr val="000000"/>
              </a:solidFill>
              <a:latin typeface="Trebuchet MS"/>
              <a:cs typeface="Trebuchet MS"/>
            </a:endParaRPr>
          </a:p>
        </p:txBody>
      </p:sp>
      <p:sp>
        <p:nvSpPr>
          <p:cNvPr id="10" name="TextBox 9"/>
          <p:cNvSpPr txBox="1"/>
          <p:nvPr/>
        </p:nvSpPr>
        <p:spPr>
          <a:xfrm>
            <a:off x="2778225" y="106462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message :: String,</a:t>
            </a:r>
            <a:endParaRPr lang="en-US" sz="2000" b="1" dirty="0">
              <a:solidFill>
                <a:srgbClr val="000000"/>
              </a:solidFill>
              <a:latin typeface="Trebuchet MS"/>
              <a:cs typeface="Trebuchet MS"/>
            </a:endParaRPr>
          </a:p>
        </p:txBody>
      </p:sp>
      <p:sp>
        <p:nvSpPr>
          <p:cNvPr id="11" name="TextBox 10"/>
          <p:cNvSpPr txBox="1"/>
          <p:nvPr/>
        </p:nvSpPr>
        <p:spPr>
          <a:xfrm>
            <a:off x="3084689" y="1359979"/>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12" name="TextBox 11"/>
          <p:cNvSpPr txBox="1"/>
          <p:nvPr/>
        </p:nvSpPr>
        <p:spPr>
          <a:xfrm>
            <a:off x="2324589" y="1666079"/>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13" name="TextBox 12"/>
          <p:cNvSpPr txBox="1"/>
          <p:nvPr/>
        </p:nvSpPr>
        <p:spPr>
          <a:xfrm>
            <a:off x="2235200" y="2848590"/>
            <a:ext cx="6628932" cy="369332"/>
          </a:xfrm>
          <a:prstGeom prst="rect">
            <a:avLst/>
          </a:prstGeom>
          <a:noFill/>
        </p:spPr>
        <p:txBody>
          <a:bodyPr wrap="square" rtlCol="0">
            <a:spAutoFit/>
          </a:bodyPr>
          <a:lstStyle/>
          <a:p>
            <a:r>
              <a:rPr lang="en-US" b="1" dirty="0" smtClean="0">
                <a:solidFill>
                  <a:srgbClr val="000000"/>
                </a:solidFill>
                <a:latin typeface="Trebuchet MS"/>
                <a:cs typeface="Trebuchet MS"/>
              </a:rPr>
              <a:t>cake(“vanilla”, “white”, “Happy wedding!”, 4, false) </a:t>
            </a:r>
            <a:endParaRPr lang="en-US" b="1" dirty="0">
              <a:solidFill>
                <a:srgbClr val="000000"/>
              </a:solidFill>
              <a:latin typeface="Trebuchet MS"/>
              <a:cs typeface="Trebuchet MS"/>
            </a:endParaRPr>
          </a:p>
        </p:txBody>
      </p:sp>
      <p:sp>
        <p:nvSpPr>
          <p:cNvPr id="14" name="TextBox 13"/>
          <p:cNvSpPr txBox="1"/>
          <p:nvPr/>
        </p:nvSpPr>
        <p:spPr>
          <a:xfrm>
            <a:off x="2235200" y="3415533"/>
            <a:ext cx="6908800" cy="369332"/>
          </a:xfrm>
          <a:prstGeom prst="rect">
            <a:avLst/>
          </a:prstGeom>
          <a:noFill/>
        </p:spPr>
        <p:txBody>
          <a:bodyPr wrap="square" rtlCol="0">
            <a:spAutoFit/>
          </a:bodyPr>
          <a:lstStyle/>
          <a:p>
            <a:r>
              <a:rPr lang="en-US" b="1" dirty="0" smtClean="0">
                <a:solidFill>
                  <a:srgbClr val="000000"/>
                </a:solidFill>
                <a:latin typeface="Trebuchet MS"/>
                <a:cs typeface="Trebuchet MS"/>
              </a:rPr>
              <a:t>cake(“chocolate”, “brown”, “Happy birthday!”, 8, false) </a:t>
            </a:r>
            <a:endParaRPr lang="en-US" b="1" dirty="0">
              <a:solidFill>
                <a:srgbClr val="000000"/>
              </a:solidFill>
              <a:latin typeface="Trebuchet MS"/>
              <a:cs typeface="Trebuchet MS"/>
            </a:endParaRPr>
          </a:p>
        </p:txBody>
      </p:sp>
      <p:sp>
        <p:nvSpPr>
          <p:cNvPr id="15" name="TextBox 14"/>
          <p:cNvSpPr txBox="1"/>
          <p:nvPr/>
        </p:nvSpPr>
        <p:spPr>
          <a:xfrm>
            <a:off x="3237089" y="464318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cake1.flavor</a:t>
            </a:r>
            <a:endParaRPr lang="en-US" sz="2000" b="1" dirty="0">
              <a:solidFill>
                <a:srgbClr val="000000"/>
              </a:solidFill>
              <a:latin typeface="Trebuchet MS"/>
              <a:cs typeface="Trebuchet MS"/>
            </a:endParaRPr>
          </a:p>
        </p:txBody>
      </p:sp>
      <p:sp>
        <p:nvSpPr>
          <p:cNvPr id="16" name="TextBox 15"/>
          <p:cNvSpPr txBox="1"/>
          <p:nvPr/>
        </p:nvSpPr>
        <p:spPr>
          <a:xfrm>
            <a:off x="3237089" y="509302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cake1.color</a:t>
            </a:r>
            <a:endParaRPr lang="en-US" sz="2000" b="1" dirty="0">
              <a:solidFill>
                <a:srgbClr val="000000"/>
              </a:solidFill>
              <a:latin typeface="Trebuchet MS"/>
              <a:cs typeface="Trebuchet MS"/>
            </a:endParaRPr>
          </a:p>
        </p:txBody>
      </p:sp>
      <p:sp>
        <p:nvSpPr>
          <p:cNvPr id="17" name="TextBox 16"/>
          <p:cNvSpPr txBox="1"/>
          <p:nvPr/>
        </p:nvSpPr>
        <p:spPr>
          <a:xfrm>
            <a:off x="3237089" y="5520024"/>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8" name="TextBox 17"/>
          <p:cNvSpPr txBox="1"/>
          <p:nvPr/>
        </p:nvSpPr>
        <p:spPr>
          <a:xfrm>
            <a:off x="3237089" y="592263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cake1.layers</a:t>
            </a:r>
            <a:endParaRPr lang="en-US" sz="2000" b="1" dirty="0">
              <a:solidFill>
                <a:srgbClr val="000000"/>
              </a:solidFill>
              <a:latin typeface="Trebuchet MS"/>
              <a:cs typeface="Trebuchet MS"/>
            </a:endParaRPr>
          </a:p>
        </p:txBody>
      </p:sp>
      <p:sp>
        <p:nvSpPr>
          <p:cNvPr id="19" name="TextBox 18"/>
          <p:cNvSpPr txBox="1"/>
          <p:nvPr/>
        </p:nvSpPr>
        <p:spPr>
          <a:xfrm>
            <a:off x="3237089" y="632274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445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Little CS engagement Weak Algebra</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38889E-6 2.59259E-6 L 0.06128 0.00324 " pathEditMode="relative" rAng="0" ptsTypes="AA">
                                      <p:cBhvr>
                                        <p:cTn id="27" dur="2000" fill="hold"/>
                                        <p:tgtEl>
                                          <p:spTgt spid="7"/>
                                        </p:tgtEl>
                                        <p:attrNameLst>
                                          <p:attrName>ppt_x</p:attrName>
                                          <p:attrName>ppt_y</p:attrName>
                                        </p:attrNameLst>
                                      </p:cBhvr>
                                      <p:rCtr x="305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a:t>
            </a:r>
            <a:endParaRPr lang="en-US" dirty="0"/>
          </a:p>
        </p:txBody>
      </p:sp>
      <p:sp>
        <p:nvSpPr>
          <p:cNvPr id="3" name="Content Placeholder 2"/>
          <p:cNvSpPr>
            <a:spLocks noGrp="1"/>
          </p:cNvSpPr>
          <p:nvPr>
            <p:ph idx="1"/>
          </p:nvPr>
        </p:nvSpPr>
        <p:spPr/>
        <p:txBody>
          <a:bodyPr/>
          <a:lstStyle/>
          <a:p>
            <a:r>
              <a:rPr lang="en-US" dirty="0" smtClean="0"/>
              <a:t>Open a new </a:t>
            </a:r>
            <a:r>
              <a:rPr lang="en-US" dirty="0" err="1" smtClean="0"/>
              <a:t>Pyret</a:t>
            </a:r>
            <a:r>
              <a:rPr lang="en-US" dirty="0" smtClean="0"/>
              <a:t> file</a:t>
            </a:r>
          </a:p>
          <a:p>
            <a:r>
              <a:rPr lang="en-US" dirty="0" smtClean="0"/>
              <a:t>Write the data definition for Party</a:t>
            </a:r>
          </a:p>
          <a:p>
            <a:r>
              <a:rPr lang="en-US" dirty="0" smtClean="0"/>
              <a:t>Define a new structure of your own!</a:t>
            </a:r>
            <a:endParaRPr lang="en-US" dirty="0"/>
          </a:p>
        </p:txBody>
      </p:sp>
    </p:spTree>
    <p:extLst>
      <p:ext uri="{BB962C8B-B14F-4D97-AF65-F5344CB8AC3E}">
        <p14:creationId xmlns:p14="http://schemas.microsoft.com/office/powerpoint/2010/main" val="8664587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Screenshot 2015-08-17 22.25.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647" r="16"/>
          <a:stretch/>
        </p:blipFill>
        <p:spPr>
          <a:xfrm>
            <a:off x="748184" y="183445"/>
            <a:ext cx="7619706" cy="6392157"/>
          </a:xfrm>
        </p:spPr>
      </p:pic>
      <p:sp>
        <p:nvSpPr>
          <p:cNvPr id="6" name="TextBox 5"/>
          <p:cNvSpPr txBox="1"/>
          <p:nvPr/>
        </p:nvSpPr>
        <p:spPr>
          <a:xfrm>
            <a:off x="3567289" y="813122"/>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ocation :: String,</a:t>
            </a:r>
            <a:endParaRPr lang="en-US" sz="2000" b="1" dirty="0">
              <a:solidFill>
                <a:srgbClr val="000000"/>
              </a:solidFill>
              <a:latin typeface="Trebuchet MS"/>
              <a:cs typeface="Trebuchet MS"/>
            </a:endParaRPr>
          </a:p>
        </p:txBody>
      </p:sp>
      <p:sp>
        <p:nvSpPr>
          <p:cNvPr id="7" name="TextBox 6"/>
          <p:cNvSpPr txBox="1"/>
          <p:nvPr/>
        </p:nvSpPr>
        <p:spPr>
          <a:xfrm>
            <a:off x="3567289" y="1048686"/>
            <a:ext cx="2966154"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theme :: String,</a:t>
            </a:r>
            <a:endParaRPr lang="en-US" sz="2000" b="1" dirty="0">
              <a:solidFill>
                <a:srgbClr val="000000"/>
              </a:solidFill>
              <a:latin typeface="Trebuchet MS"/>
              <a:cs typeface="Trebuchet MS"/>
            </a:endParaRPr>
          </a:p>
        </p:txBody>
      </p:sp>
      <p:sp>
        <p:nvSpPr>
          <p:cNvPr id="8" name="TextBox 7"/>
          <p:cNvSpPr txBox="1"/>
          <p:nvPr/>
        </p:nvSpPr>
        <p:spPr>
          <a:xfrm>
            <a:off x="3414888" y="1396410"/>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guests :: Number</a:t>
            </a:r>
            <a:endParaRPr lang="en-US" sz="2000" b="1" dirty="0">
              <a:solidFill>
                <a:srgbClr val="000000"/>
              </a:solidFill>
              <a:latin typeface="Trebuchet MS"/>
              <a:cs typeface="Trebuchet MS"/>
            </a:endParaRPr>
          </a:p>
        </p:txBody>
      </p:sp>
      <p:sp>
        <p:nvSpPr>
          <p:cNvPr id="9" name="TextBox 8"/>
          <p:cNvSpPr txBox="1"/>
          <p:nvPr/>
        </p:nvSpPr>
        <p:spPr>
          <a:xfrm>
            <a:off x="2247898" y="2859501"/>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arty(“Colorado”, “Bootstrap”, 16)</a:t>
            </a:r>
            <a:endParaRPr lang="en-US" sz="2000" b="1" dirty="0">
              <a:solidFill>
                <a:srgbClr val="000000"/>
              </a:solidFill>
              <a:latin typeface="Trebuchet MS"/>
              <a:cs typeface="Trebuchet MS"/>
            </a:endParaRPr>
          </a:p>
        </p:txBody>
      </p:sp>
      <p:sp>
        <p:nvSpPr>
          <p:cNvPr id="10" name="TextBox 9"/>
          <p:cNvSpPr txBox="1"/>
          <p:nvPr/>
        </p:nvSpPr>
        <p:spPr>
          <a:xfrm>
            <a:off x="2247898" y="3548123"/>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arty(“My house”, “Birthday”, 200)</a:t>
            </a:r>
            <a:endParaRPr lang="en-US" sz="2000" b="1" dirty="0">
              <a:solidFill>
                <a:srgbClr val="000000"/>
              </a:solidFill>
              <a:latin typeface="Trebuchet MS"/>
              <a:cs typeface="Trebuchet MS"/>
            </a:endParaRPr>
          </a:p>
        </p:txBody>
      </p:sp>
      <p:sp>
        <p:nvSpPr>
          <p:cNvPr id="11" name="TextBox 10"/>
          <p:cNvSpPr txBox="1"/>
          <p:nvPr/>
        </p:nvSpPr>
        <p:spPr>
          <a:xfrm>
            <a:off x="3166532" y="5026377"/>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party1.location</a:t>
            </a:r>
            <a:endParaRPr lang="en-US" sz="2000" b="1" dirty="0">
              <a:solidFill>
                <a:srgbClr val="000000"/>
              </a:solidFill>
              <a:latin typeface="Trebuchet MS"/>
              <a:cs typeface="Trebuchet MS"/>
            </a:endParaRPr>
          </a:p>
        </p:txBody>
      </p:sp>
      <p:sp>
        <p:nvSpPr>
          <p:cNvPr id="12" name="TextBox 11"/>
          <p:cNvSpPr txBox="1"/>
          <p:nvPr/>
        </p:nvSpPr>
        <p:spPr>
          <a:xfrm>
            <a:off x="3166532" y="5488042"/>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party1.theme</a:t>
            </a:r>
            <a:endParaRPr lang="en-US" sz="2000" b="1" dirty="0">
              <a:solidFill>
                <a:srgbClr val="000000"/>
              </a:solidFill>
              <a:latin typeface="Trebuchet MS"/>
              <a:cs typeface="Trebuchet MS"/>
            </a:endParaRPr>
          </a:p>
        </p:txBody>
      </p:sp>
      <p:sp>
        <p:nvSpPr>
          <p:cNvPr id="13" name="TextBox 12"/>
          <p:cNvSpPr txBox="1"/>
          <p:nvPr/>
        </p:nvSpPr>
        <p:spPr>
          <a:xfrm>
            <a:off x="3166532" y="5931721"/>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party1.guests</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015-08-17 22.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5" name="TextBox 4"/>
          <p:cNvSpPr txBox="1"/>
          <p:nvPr/>
        </p:nvSpPr>
        <p:spPr>
          <a:xfrm>
            <a:off x="1091719" y="404757"/>
            <a:ext cx="2098019"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hange-flavor</a:t>
            </a:r>
            <a:endParaRPr lang="en-US" sz="2000" b="1" dirty="0">
              <a:solidFill>
                <a:srgbClr val="000000"/>
              </a:solidFill>
              <a:latin typeface="Trebuchet MS"/>
              <a:cs typeface="Trebuchet MS"/>
            </a:endParaRPr>
          </a:p>
        </p:txBody>
      </p:sp>
      <p:sp>
        <p:nvSpPr>
          <p:cNvPr id="6" name="TextBox 5"/>
          <p:cNvSpPr txBox="1"/>
          <p:nvPr/>
        </p:nvSpPr>
        <p:spPr>
          <a:xfrm>
            <a:off x="3510845" y="38835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 String</a:t>
            </a:r>
            <a:endParaRPr lang="en-US" sz="2000" b="1" dirty="0">
              <a:solidFill>
                <a:srgbClr val="000000"/>
              </a:solidFill>
              <a:latin typeface="Trebuchet MS"/>
              <a:cs typeface="Trebuchet MS"/>
            </a:endParaRPr>
          </a:p>
        </p:txBody>
      </p:sp>
      <p:sp>
        <p:nvSpPr>
          <p:cNvPr id="7" name="TextBox 6"/>
          <p:cNvSpPr txBox="1"/>
          <p:nvPr/>
        </p:nvSpPr>
        <p:spPr>
          <a:xfrm>
            <a:off x="7284156" y="30944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8" name="TextBox 7"/>
          <p:cNvSpPr txBox="1"/>
          <p:nvPr/>
        </p:nvSpPr>
        <p:spPr>
          <a:xfrm>
            <a:off x="897123" y="804867"/>
            <a:ext cx="8094477"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Cake and flavor, produces a Cake the same as the original, but with the given flavor</a:t>
            </a:r>
            <a:endParaRPr lang="en-US" b="1" dirty="0">
              <a:solidFill>
                <a:srgbClr val="000000"/>
              </a:solidFill>
              <a:latin typeface="Trebuchet MS"/>
              <a:cs typeface="Trebuchet MS"/>
            </a:endParaRPr>
          </a:p>
        </p:txBody>
      </p:sp>
      <p:sp>
        <p:nvSpPr>
          <p:cNvPr id="9" name="TextBox 8"/>
          <p:cNvSpPr txBox="1"/>
          <p:nvPr/>
        </p:nvSpPr>
        <p:spPr>
          <a:xfrm>
            <a:off x="1035411" y="2038823"/>
            <a:ext cx="203798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11" name="TextBox 10"/>
          <p:cNvSpPr txBox="1"/>
          <p:nvPr/>
        </p:nvSpPr>
        <p:spPr>
          <a:xfrm>
            <a:off x="2935111" y="2072628"/>
            <a:ext cx="2930666"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 “strawberry”</a:t>
            </a:r>
            <a:endParaRPr lang="en-US" sz="2000" b="1" dirty="0">
              <a:solidFill>
                <a:srgbClr val="000000"/>
              </a:solidFill>
              <a:latin typeface="Trebuchet MS"/>
              <a:cs typeface="Trebuchet MS"/>
            </a:endParaRPr>
          </a:p>
        </p:txBody>
      </p:sp>
      <p:sp>
        <p:nvSpPr>
          <p:cNvPr id="12" name="TextBox 11"/>
          <p:cNvSpPr txBox="1"/>
          <p:nvPr/>
        </p:nvSpPr>
        <p:spPr>
          <a:xfrm>
            <a:off x="2186573" y="2463490"/>
            <a:ext cx="1046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13" name="TextBox 12"/>
          <p:cNvSpPr txBox="1"/>
          <p:nvPr/>
        </p:nvSpPr>
        <p:spPr>
          <a:xfrm>
            <a:off x="2935110" y="2451668"/>
            <a:ext cx="2105791" cy="400110"/>
          </a:xfrm>
          <a:prstGeom prst="rect">
            <a:avLst/>
          </a:prstGeom>
          <a:noFill/>
        </p:spPr>
        <p:txBody>
          <a:bodyPr wrap="square" rtlCol="0">
            <a:spAutoFit/>
          </a:bodyPr>
          <a:lstStyle/>
          <a:p>
            <a:r>
              <a:rPr lang="en-US" sz="2000" b="1" dirty="0" smtClean="0">
                <a:solidFill>
                  <a:srgbClr val="000000"/>
                </a:solidFill>
                <a:latin typeface="Trebuchet MS"/>
                <a:cs typeface="Trebuchet MS"/>
              </a:rPr>
              <a:t>“strawberry”,</a:t>
            </a:r>
            <a:endParaRPr lang="en-US" sz="2000" b="1" dirty="0">
              <a:solidFill>
                <a:srgbClr val="000000"/>
              </a:solidFill>
              <a:latin typeface="Trebuchet MS"/>
              <a:cs typeface="Trebuchet MS"/>
            </a:endParaRPr>
          </a:p>
        </p:txBody>
      </p:sp>
      <p:sp>
        <p:nvSpPr>
          <p:cNvPr id="14" name="TextBox 13"/>
          <p:cNvSpPr txBox="1"/>
          <p:nvPr/>
        </p:nvSpPr>
        <p:spPr>
          <a:xfrm>
            <a:off x="2978069" y="2771512"/>
            <a:ext cx="1707444"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ake1.color,</a:t>
            </a:r>
            <a:endParaRPr lang="en-US" sz="2000" b="1" dirty="0">
              <a:solidFill>
                <a:srgbClr val="000000"/>
              </a:solidFill>
              <a:latin typeface="Trebuchet MS"/>
              <a:cs typeface="Trebuchet MS"/>
            </a:endParaRPr>
          </a:p>
        </p:txBody>
      </p:sp>
      <p:sp>
        <p:nvSpPr>
          <p:cNvPr id="15" name="TextBox 14"/>
          <p:cNvSpPr txBox="1"/>
          <p:nvPr/>
        </p:nvSpPr>
        <p:spPr>
          <a:xfrm>
            <a:off x="2966153" y="3135591"/>
            <a:ext cx="207474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7" name="TextBox 16"/>
          <p:cNvSpPr txBox="1"/>
          <p:nvPr/>
        </p:nvSpPr>
        <p:spPr>
          <a:xfrm>
            <a:off x="2941497" y="3479645"/>
            <a:ext cx="262600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ake1.layers,</a:t>
            </a:r>
            <a:endParaRPr lang="en-US" sz="2000" b="1" dirty="0">
              <a:solidFill>
                <a:srgbClr val="000000"/>
              </a:solidFill>
              <a:latin typeface="Trebuchet MS"/>
              <a:cs typeface="Trebuchet MS"/>
            </a:endParaRPr>
          </a:p>
        </p:txBody>
      </p:sp>
      <p:sp>
        <p:nvSpPr>
          <p:cNvPr id="18" name="TextBox 17"/>
          <p:cNvSpPr txBox="1"/>
          <p:nvPr/>
        </p:nvSpPr>
        <p:spPr>
          <a:xfrm>
            <a:off x="2978069" y="3848668"/>
            <a:ext cx="270072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
        <p:nvSpPr>
          <p:cNvPr id="19" name="TextBox 18"/>
          <p:cNvSpPr txBox="1"/>
          <p:nvPr/>
        </p:nvSpPr>
        <p:spPr>
          <a:xfrm>
            <a:off x="3073399" y="4755289"/>
            <a:ext cx="2478140" cy="400110"/>
          </a:xfrm>
          <a:prstGeom prst="rect">
            <a:avLst/>
          </a:prstGeom>
          <a:noFill/>
        </p:spPr>
        <p:txBody>
          <a:bodyPr wrap="square" rtlCol="0">
            <a:spAutoFit/>
          </a:bodyPr>
          <a:lstStyle/>
          <a:p>
            <a:r>
              <a:rPr lang="en-US" sz="2000" b="1" dirty="0" smtClean="0">
                <a:solidFill>
                  <a:srgbClr val="000000"/>
                </a:solidFill>
                <a:latin typeface="Trebuchet MS"/>
                <a:cs typeface="Trebuchet MS"/>
              </a:rPr>
              <a:t>“mint chocolate”,</a:t>
            </a:r>
            <a:endParaRPr lang="en-US" sz="2000" b="1" dirty="0">
              <a:solidFill>
                <a:srgbClr val="000000"/>
              </a:solidFill>
              <a:latin typeface="Trebuchet MS"/>
              <a:cs typeface="Trebuchet MS"/>
            </a:endParaRPr>
          </a:p>
        </p:txBody>
      </p:sp>
      <p:sp>
        <p:nvSpPr>
          <p:cNvPr id="20" name="TextBox 19"/>
          <p:cNvSpPr txBox="1"/>
          <p:nvPr/>
        </p:nvSpPr>
        <p:spPr>
          <a:xfrm>
            <a:off x="3073399" y="5107744"/>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21" name="TextBox 20"/>
          <p:cNvSpPr txBox="1"/>
          <p:nvPr/>
        </p:nvSpPr>
        <p:spPr>
          <a:xfrm>
            <a:off x="3056465" y="5445287"/>
            <a:ext cx="2390327"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23" name="TextBox 22"/>
          <p:cNvSpPr txBox="1"/>
          <p:nvPr/>
        </p:nvSpPr>
        <p:spPr>
          <a:xfrm>
            <a:off x="3056465" y="6152716"/>
            <a:ext cx="28093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cake2.is-iceCream)</a:t>
            </a:r>
            <a:endParaRPr lang="en-US" sz="2000" b="1" dirty="0">
              <a:solidFill>
                <a:srgbClr val="000000"/>
              </a:solidFill>
              <a:latin typeface="Trebuchet MS"/>
              <a:cs typeface="Trebuchet MS"/>
            </a:endParaRPr>
          </a:p>
        </p:txBody>
      </p:sp>
      <p:sp>
        <p:nvSpPr>
          <p:cNvPr id="24" name="TextBox 23"/>
          <p:cNvSpPr txBox="1"/>
          <p:nvPr/>
        </p:nvSpPr>
        <p:spPr>
          <a:xfrm>
            <a:off x="1130999" y="4248778"/>
            <a:ext cx="22747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25" name="TextBox 24"/>
          <p:cNvSpPr txBox="1"/>
          <p:nvPr/>
        </p:nvSpPr>
        <p:spPr>
          <a:xfrm>
            <a:off x="3043373" y="4248778"/>
            <a:ext cx="326757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 “mint chocolate”</a:t>
            </a:r>
            <a:endParaRPr lang="en-US" sz="2000" b="1" dirty="0">
              <a:solidFill>
                <a:srgbClr val="000000"/>
              </a:solidFill>
              <a:latin typeface="Trebuchet MS"/>
              <a:cs typeface="Trebuchet MS"/>
            </a:endParaRPr>
          </a:p>
        </p:txBody>
      </p:sp>
      <p:sp>
        <p:nvSpPr>
          <p:cNvPr id="26" name="TextBox 25"/>
          <p:cNvSpPr txBox="1"/>
          <p:nvPr/>
        </p:nvSpPr>
        <p:spPr>
          <a:xfrm>
            <a:off x="3073398" y="5797742"/>
            <a:ext cx="249410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28" name="TextBox 27"/>
          <p:cNvSpPr txBox="1"/>
          <p:nvPr/>
        </p:nvSpPr>
        <p:spPr>
          <a:xfrm>
            <a:off x="2311399" y="4761546"/>
            <a:ext cx="92145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cake(</a:t>
            </a:r>
            <a:endParaRPr lang="en-US" sz="2000" b="1" dirty="0">
              <a:solidFill>
                <a:srgbClr val="000000"/>
              </a:solidFill>
              <a:latin typeface="Trebuchet MS"/>
              <a:cs typeface="Trebuchet MS"/>
            </a:endParaRPr>
          </a:p>
        </p:txBody>
      </p:sp>
      <p:sp>
        <p:nvSpPr>
          <p:cNvPr id="29" name="Oval 28"/>
          <p:cNvSpPr/>
          <p:nvPr/>
        </p:nvSpPr>
        <p:spPr>
          <a:xfrm>
            <a:off x="3004259" y="2738193"/>
            <a:ext cx="788808" cy="159501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073399" y="5099144"/>
            <a:ext cx="800102" cy="157881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16200000">
            <a:off x="3298793" y="4009160"/>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819875" y="2045800"/>
            <a:ext cx="173166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41230" y="4248778"/>
            <a:ext cx="2186412"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073399" y="2472738"/>
            <a:ext cx="161211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74773" y="4717954"/>
            <a:ext cx="2067670"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Callout 38"/>
          <p:cNvSpPr/>
          <p:nvPr/>
        </p:nvSpPr>
        <p:spPr>
          <a:xfrm>
            <a:off x="399211" y="3335646"/>
            <a:ext cx="1385016" cy="616045"/>
          </a:xfrm>
          <a:prstGeom prst="wedgeEllipseCallout">
            <a:avLst>
              <a:gd name="adj1" fmla="val 149405"/>
              <a:gd name="adj2" fmla="val -11158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Callout 39"/>
          <p:cNvSpPr/>
          <p:nvPr/>
        </p:nvSpPr>
        <p:spPr>
          <a:xfrm>
            <a:off x="304800" y="3343958"/>
            <a:ext cx="1479427" cy="616045"/>
          </a:xfrm>
          <a:prstGeom prst="wedgeEllipseCallout">
            <a:avLst>
              <a:gd name="adj1" fmla="val 155358"/>
              <a:gd name="adj2" fmla="val 167867"/>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FFFF"/>
                </a:solidFill>
              </a:rPr>
              <a:t>a</a:t>
            </a:r>
            <a:r>
              <a:rPr lang="en-US" sz="2400" b="1" dirty="0" smtClean="0">
                <a:solidFill>
                  <a:srgbClr val="FFFFFF"/>
                </a:solidFill>
              </a:rPr>
              <a:t>-cake</a:t>
            </a:r>
            <a:endParaRPr lang="en-US" sz="2400" b="1" dirty="0">
              <a:solidFill>
                <a:srgbClr val="FFFFFF"/>
              </a:solidFill>
            </a:endParaRPr>
          </a:p>
        </p:txBody>
      </p:sp>
      <p:sp>
        <p:nvSpPr>
          <p:cNvPr id="41" name="Oval Callout 40"/>
          <p:cNvSpPr/>
          <p:nvPr/>
        </p:nvSpPr>
        <p:spPr>
          <a:xfrm>
            <a:off x="6691489" y="2130910"/>
            <a:ext cx="2156178" cy="616045"/>
          </a:xfrm>
          <a:prstGeom prst="wedgeEllipseCallout">
            <a:avLst>
              <a:gd name="adj1" fmla="val -106085"/>
              <a:gd name="adj2" fmla="val -18002"/>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Callout 41"/>
          <p:cNvSpPr/>
          <p:nvPr/>
        </p:nvSpPr>
        <p:spPr>
          <a:xfrm>
            <a:off x="6691488" y="2155467"/>
            <a:ext cx="2300111" cy="616045"/>
          </a:xfrm>
          <a:prstGeom prst="wedgeEllipseCallout">
            <a:avLst>
              <a:gd name="adj1" fmla="val -104085"/>
              <a:gd name="adj2" fmla="val 30658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0000"/>
                </a:solidFill>
              </a:rPr>
              <a:t>n</a:t>
            </a:r>
            <a:r>
              <a:rPr lang="en-US" sz="2400" b="1" dirty="0" smtClean="0">
                <a:solidFill>
                  <a:srgbClr val="000000"/>
                </a:solidFill>
              </a:rPr>
              <a:t>ew-flavor</a:t>
            </a:r>
            <a:endParaRPr lang="en-US" sz="2400" b="1" dirty="0">
              <a:solidFill>
                <a:srgbClr val="000000"/>
              </a:solidFill>
            </a:endParaRPr>
          </a:p>
        </p:txBody>
      </p:sp>
      <p:sp>
        <p:nvSpPr>
          <p:cNvPr id="43" name="Rectangle 42"/>
          <p:cNvSpPr/>
          <p:nvPr/>
        </p:nvSpPr>
        <p:spPr>
          <a:xfrm>
            <a:off x="635000" y="334029"/>
            <a:ext cx="8212667" cy="10990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16200000">
            <a:off x="3177437" y="1830301"/>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dissolve">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7" grpId="0"/>
      <p:bldP spid="18" grpId="0"/>
      <p:bldP spid="19" grpId="0"/>
      <p:bldP spid="20" grpId="0"/>
      <p:bldP spid="21" grpId="0"/>
      <p:bldP spid="23" grpId="0"/>
      <p:bldP spid="24" grpId="0"/>
      <p:bldP spid="25" grpId="0"/>
      <p:bldP spid="26" grpId="0"/>
      <p:bldP spid="28" grpId="0"/>
      <p:bldP spid="29" grpId="0" animBg="1"/>
      <p:bldP spid="30"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8 09.1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78" y="127000"/>
            <a:ext cx="6033680" cy="6858000"/>
          </a:xfrm>
          <a:prstGeom prst="rect">
            <a:avLst/>
          </a:prstGeom>
        </p:spPr>
      </p:pic>
    </p:spTree>
    <p:extLst>
      <p:ext uri="{BB962C8B-B14F-4D97-AF65-F5344CB8AC3E}">
        <p14:creationId xmlns:p14="http://schemas.microsoft.com/office/powerpoint/2010/main" val="32292042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Tree>
    <p:extLst>
      <p:ext uri="{BB962C8B-B14F-4D97-AF65-F5344CB8AC3E}">
        <p14:creationId xmlns:p14="http://schemas.microsoft.com/office/powerpoint/2010/main" val="22037605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dirty="0">
                <a:latin typeface="Helvetica" charset="0"/>
                <a:ea typeface="ＭＳ Ｐゴシック" charset="0"/>
              </a:rPr>
              <a:t>What does </a:t>
            </a:r>
            <a:r>
              <a:rPr lang="en-US" dirty="0" smtClean="0">
                <a:latin typeface="Courier" charset="0"/>
                <a:ea typeface="ＭＳ Ｐゴシック" charset="0"/>
              </a:rPr>
              <a:t>cost(“</a:t>
            </a:r>
            <a:r>
              <a:rPr lang="en-US" dirty="0">
                <a:latin typeface="Courier" charset="0"/>
                <a:ea typeface="ＭＳ Ｐゴシック" charset="0"/>
              </a:rPr>
              <a:t>cheese”) </a:t>
            </a:r>
            <a:r>
              <a:rPr lang="en-US" dirty="0">
                <a:latin typeface="Helvetica" charset="0"/>
                <a:ea typeface="ＭＳ Ｐゴシック" charset="0"/>
              </a:rPr>
              <a:t>evaluate to?</a:t>
            </a:r>
          </a:p>
          <a:p>
            <a:pPr>
              <a:spcAft>
                <a:spcPts val="2000"/>
              </a:spcAft>
            </a:pPr>
            <a:r>
              <a:rPr lang="en-US" dirty="0">
                <a:latin typeface="Helvetica" charset="0"/>
                <a:ea typeface="ＭＳ Ｐゴシック" charset="0"/>
              </a:rPr>
              <a:t>What will happen for </a:t>
            </a:r>
            <a:r>
              <a:rPr lang="en-US" dirty="0" smtClean="0">
                <a:latin typeface="Courier" charset="0"/>
                <a:ea typeface="ＭＳ Ｐゴシック" charset="0"/>
              </a:rPr>
              <a:t>cost(“</a:t>
            </a:r>
            <a:r>
              <a:rPr lang="en-US" dirty="0">
                <a:latin typeface="Courier" charset="0"/>
                <a:ea typeface="ＭＳ Ｐゴシック" charset="0"/>
              </a:rPr>
              <a:t>onion”)</a:t>
            </a:r>
            <a:r>
              <a:rPr lang="en-US" dirty="0">
                <a:latin typeface="Helvetica" charset="0"/>
                <a:ea typeface="ＭＳ Ｐゴシック" charset="0"/>
              </a:rPr>
              <a:t>?</a:t>
            </a:r>
          </a:p>
          <a:p>
            <a:pPr>
              <a:spcAft>
                <a:spcPts val="2000"/>
              </a:spcAft>
            </a:pPr>
            <a:r>
              <a:rPr lang="en-US" dirty="0">
                <a:latin typeface="Helvetica" charset="0"/>
                <a:ea typeface="ＭＳ Ｐゴシック" charset="0"/>
              </a:rPr>
              <a:t>What is this function doing?</a:t>
            </a:r>
          </a:p>
          <a:p>
            <a:pPr>
              <a:spcAft>
                <a:spcPts val="2000"/>
              </a:spcAft>
            </a:pPr>
            <a:r>
              <a:rPr lang="en-US" dirty="0">
                <a:latin typeface="Helvetica" charset="0"/>
                <a:ea typeface="ＭＳ Ｐゴシック" charset="0"/>
              </a:rPr>
              <a:t>Add “mushroom” to the menu, for $11.99</a:t>
            </a:r>
          </a:p>
          <a:p>
            <a:pPr>
              <a:spcAft>
                <a:spcPts val="2000"/>
              </a:spcAft>
            </a:pPr>
            <a:r>
              <a:rPr lang="en-US" dirty="0">
                <a:latin typeface="Helvetica" charset="0"/>
                <a:ea typeface="ＭＳ Ｐゴシック" charset="0"/>
              </a:rPr>
              <a:t>Change the code to add your favorite topping!</a:t>
            </a:r>
          </a:p>
          <a:p>
            <a:pPr>
              <a:spcAft>
                <a:spcPts val="2000"/>
              </a:spcAft>
            </a:pPr>
            <a:r>
              <a:rPr lang="en-US" dirty="0">
                <a:latin typeface="Helvetica" charset="0"/>
                <a:ea typeface="ＭＳ Ｐゴシック" charset="0"/>
              </a:rPr>
              <a:t>Change the code to charge customers $1000.00 for anything not on the menu</a:t>
            </a:r>
          </a:p>
        </p:txBody>
      </p:sp>
    </p:spTree>
    <p:extLst>
      <p:ext uri="{BB962C8B-B14F-4D97-AF65-F5344CB8AC3E}">
        <p14:creationId xmlns:p14="http://schemas.microsoft.com/office/powerpoint/2010/main" val="417530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Ninja Cat</a:t>
            </a:r>
            <a:endParaRPr lang="en-US" dirty="0"/>
          </a:p>
        </p:txBody>
      </p:sp>
      <p:sp>
        <p:nvSpPr>
          <p:cNvPr id="3" name="Content Placeholder 2"/>
          <p:cNvSpPr>
            <a:spLocks noGrp="1"/>
          </p:cNvSpPr>
          <p:nvPr>
            <p:ph idx="1"/>
          </p:nvPr>
        </p:nvSpPr>
        <p:spPr>
          <a:xfrm>
            <a:off x="304800" y="1032052"/>
            <a:ext cx="8686800" cy="4525962"/>
          </a:xfrm>
        </p:spPr>
        <p:txBody>
          <a:bodyPr/>
          <a:lstStyle/>
          <a:p>
            <a:pPr marL="0" indent="0">
              <a:buNone/>
            </a:pPr>
            <a:endParaRPr lang="en-US" dirty="0" smtClean="0"/>
          </a:p>
          <a:p>
            <a:r>
              <a:rPr lang="en-US" dirty="0" smtClean="0"/>
              <a:t>Open the Ninja World 3 file</a:t>
            </a:r>
          </a:p>
          <a:p>
            <a:endParaRPr lang="en-US" dirty="0"/>
          </a:p>
          <a:p>
            <a:r>
              <a:rPr lang="en-US" dirty="0" smtClean="0"/>
              <a:t>Can you make Ninja Cat move down as well?</a:t>
            </a:r>
          </a:p>
          <a:p>
            <a:pPr marL="0" indent="0">
              <a:buNone/>
            </a:pPr>
            <a:endParaRPr lang="en-US" dirty="0"/>
          </a:p>
          <a:p>
            <a:r>
              <a:rPr lang="en-US" dirty="0" smtClean="0"/>
              <a:t>Can you make Ninja Cat move left and right?</a:t>
            </a:r>
          </a:p>
          <a:p>
            <a:endParaRPr lang="en-US" dirty="0"/>
          </a:p>
          <a:p>
            <a:r>
              <a:rPr lang="en-US" dirty="0"/>
              <a:t>Turn to page 22: What keys control your game?</a:t>
            </a:r>
          </a:p>
          <a:p>
            <a:endParaRPr lang="en-US" dirty="0"/>
          </a:p>
        </p:txBody>
      </p:sp>
    </p:spTree>
    <p:extLst>
      <p:ext uri="{BB962C8B-B14F-4D97-AF65-F5344CB8AC3E}">
        <p14:creationId xmlns:p14="http://schemas.microsoft.com/office/powerpoint/2010/main" val="250676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4104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6</a:t>
            </a:r>
            <a:endParaRPr lang="en-US" dirty="0"/>
          </a:p>
        </p:txBody>
      </p:sp>
    </p:spTree>
    <p:extLst>
      <p:ext uri="{BB962C8B-B14F-4D97-AF65-F5344CB8AC3E}">
        <p14:creationId xmlns:p14="http://schemas.microsoft.com/office/powerpoint/2010/main" val="133551346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lvl="1" defTabSz="914400"/>
            <a:endParaRPr lang="en-US" sz="2000" dirty="0"/>
          </a:p>
          <a:p>
            <a:pPr defTabSz="914400"/>
            <a:r>
              <a:rPr lang="en-US" dirty="0" smtClean="0"/>
              <a:t>“Who will teach these classes?</a:t>
            </a:r>
            <a:endParaRPr lang="en-US"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795074"/>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Your Game</a:t>
            </a:r>
            <a:endParaRPr lang="en-US" dirty="0"/>
          </a:p>
        </p:txBody>
      </p:sp>
      <p:sp>
        <p:nvSpPr>
          <p:cNvPr id="3" name="Content Placeholder 2"/>
          <p:cNvSpPr>
            <a:spLocks noGrp="1"/>
          </p:cNvSpPr>
          <p:nvPr>
            <p:ph idx="1"/>
          </p:nvPr>
        </p:nvSpPr>
        <p:spPr/>
        <p:txBody>
          <a:bodyPr/>
          <a:lstStyle/>
          <a:p>
            <a:r>
              <a:rPr lang="en-US" dirty="0" smtClean="0"/>
              <a:t>A new event-handler! </a:t>
            </a:r>
          </a:p>
          <a:p>
            <a:pPr lvl="1"/>
            <a:r>
              <a:rPr lang="en-US" dirty="0" smtClean="0"/>
              <a:t>on-key(</a:t>
            </a:r>
            <a:r>
              <a:rPr lang="en-US" dirty="0" err="1" smtClean="0"/>
              <a:t>keypress</a:t>
            </a:r>
            <a:r>
              <a:rPr lang="en-US" dirty="0" smtClean="0"/>
              <a:t>)</a:t>
            </a:r>
          </a:p>
          <a:p>
            <a:endParaRPr lang="en-US" dirty="0"/>
          </a:p>
          <a:p>
            <a:r>
              <a:rPr lang="en-US" dirty="0" smtClean="0"/>
              <a:t>Challenges:</a:t>
            </a:r>
          </a:p>
          <a:p>
            <a:pPr lvl="1"/>
            <a:r>
              <a:rPr lang="en-US" dirty="0" smtClean="0"/>
              <a:t>Warping</a:t>
            </a:r>
          </a:p>
          <a:p>
            <a:pPr lvl="1"/>
            <a:r>
              <a:rPr lang="en-US" dirty="0" smtClean="0"/>
              <a:t>Boundary detection</a:t>
            </a:r>
          </a:p>
          <a:p>
            <a:pPr lvl="1"/>
            <a:r>
              <a:rPr lang="en-US" dirty="0" smtClean="0"/>
              <a:t>Wrapping</a:t>
            </a:r>
          </a:p>
          <a:p>
            <a:pPr lvl="1"/>
            <a:r>
              <a:rPr lang="en-US" dirty="0" smtClean="0"/>
              <a:t>Hiding</a:t>
            </a:r>
            <a:endParaRPr lang="en-US" dirty="0"/>
          </a:p>
        </p:txBody>
      </p:sp>
    </p:spTree>
    <p:extLst>
      <p:ext uri="{BB962C8B-B14F-4D97-AF65-F5344CB8AC3E}">
        <p14:creationId xmlns:p14="http://schemas.microsoft.com/office/powerpoint/2010/main" val="2643577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7</a:t>
            </a:r>
            <a:endParaRPr lang="en-US" dirty="0"/>
          </a:p>
        </p:txBody>
      </p:sp>
    </p:spTree>
    <p:extLst>
      <p:ext uri="{BB962C8B-B14F-4D97-AF65-F5344CB8AC3E}">
        <p14:creationId xmlns:p14="http://schemas.microsoft.com/office/powerpoint/2010/main" val="41896567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World</a:t>
            </a:r>
            <a:endParaRPr lang="en-US" dirty="0"/>
          </a:p>
        </p:txBody>
      </p:sp>
      <p:sp>
        <p:nvSpPr>
          <p:cNvPr id="3" name="Content Placeholder 2"/>
          <p:cNvSpPr>
            <a:spLocks noGrp="1"/>
          </p:cNvSpPr>
          <p:nvPr>
            <p:ph idx="1"/>
          </p:nvPr>
        </p:nvSpPr>
        <p:spPr/>
        <p:txBody>
          <a:bodyPr/>
          <a:lstStyle/>
          <a:p>
            <a:r>
              <a:rPr lang="en-US" dirty="0" smtClean="0"/>
              <a:t>Strong-password</a:t>
            </a:r>
          </a:p>
          <a:p>
            <a:endParaRPr lang="en-US" dirty="0"/>
          </a:p>
          <a:p>
            <a:pPr marL="0" indent="0">
              <a:buNone/>
            </a:pPr>
            <a:r>
              <a:rPr lang="en-US" b="1" dirty="0" smtClean="0">
                <a:latin typeface="Trebuchet MS"/>
                <a:cs typeface="Trebuchet MS"/>
              </a:rPr>
              <a:t>#  &gt;  :  Number, Number </a:t>
            </a:r>
            <a:r>
              <a:rPr lang="en-US" dirty="0" smtClean="0">
                <a:latin typeface="Trebuchet MS"/>
                <a:cs typeface="Trebuchet MS"/>
                <a:sym typeface="Wingdings" charset="0"/>
              </a:rPr>
              <a:t>  </a:t>
            </a:r>
            <a:r>
              <a:rPr lang="en-US" b="1" dirty="0" smtClean="0">
                <a:latin typeface="Trebuchet MS"/>
                <a:cs typeface="Trebuchet MS"/>
                <a:sym typeface="Wingdings" charset="0"/>
              </a:rPr>
              <a:t>Boolean</a:t>
            </a:r>
          </a:p>
          <a:p>
            <a:pPr marL="0" indent="0">
              <a:buNone/>
            </a:pPr>
            <a:r>
              <a:rPr lang="en-US" b="1" dirty="0">
                <a:latin typeface="Trebuchet MS"/>
                <a:cs typeface="Trebuchet MS"/>
              </a:rPr>
              <a:t>#  </a:t>
            </a:r>
            <a:r>
              <a:rPr lang="en-US" b="1" dirty="0" smtClean="0">
                <a:latin typeface="Trebuchet MS"/>
                <a:cs typeface="Trebuchet MS"/>
              </a:rPr>
              <a:t>&lt;  </a:t>
            </a:r>
            <a:r>
              <a:rPr lang="en-US" b="1" dirty="0">
                <a:latin typeface="Trebuchet MS"/>
                <a:cs typeface="Trebuchet MS"/>
              </a:rPr>
              <a:t>:  </a:t>
            </a:r>
            <a:r>
              <a:rPr lang="en-US" b="1" dirty="0" smtClean="0">
                <a:latin typeface="Trebuchet MS"/>
                <a:cs typeface="Trebuchet MS"/>
              </a:rPr>
              <a:t>Number, </a:t>
            </a:r>
            <a:r>
              <a:rPr lang="en-US" b="1" dirty="0">
                <a:latin typeface="Trebuchet MS"/>
                <a:cs typeface="Trebuchet MS"/>
              </a:rPr>
              <a:t>Number </a:t>
            </a:r>
            <a:r>
              <a:rPr lang="en-US" dirty="0">
                <a:latin typeface="Trebuchet MS"/>
                <a:cs typeface="Trebuchet MS"/>
                <a:sym typeface="Wingdings" charset="0"/>
              </a:rPr>
              <a:t>  </a:t>
            </a:r>
            <a:r>
              <a:rPr lang="en-US" b="1" dirty="0">
                <a:latin typeface="Trebuchet MS"/>
                <a:cs typeface="Trebuchet MS"/>
                <a:sym typeface="Wingdings" charset="0"/>
              </a:rPr>
              <a:t>Boolean</a:t>
            </a:r>
            <a:endParaRPr lang="en-US" b="1" dirty="0">
              <a:latin typeface="Trebuchet MS"/>
              <a:cs typeface="Trebuchet MS"/>
            </a:endParaRPr>
          </a:p>
          <a:p>
            <a:pPr marL="0" indent="0">
              <a:buNone/>
            </a:pPr>
            <a:endParaRPr lang="en-US" b="1" dirty="0">
              <a:latin typeface="Trebuchet MS"/>
              <a:cs typeface="Trebuchet MS"/>
            </a:endParaRPr>
          </a:p>
        </p:txBody>
      </p:sp>
    </p:spTree>
    <p:extLst>
      <p:ext uri="{BB962C8B-B14F-4D97-AF65-F5344CB8AC3E}">
        <p14:creationId xmlns:p14="http://schemas.microsoft.com/office/powerpoint/2010/main" val="26425038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pic>
        <p:nvPicPr>
          <p:cNvPr id="4" name="Content Placeholder 3" descr="Screenshot 2015-08-18 16.01.0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134" b="-55134"/>
          <a:stretch/>
        </p:blipFill>
        <p:spPr>
          <a:xfrm>
            <a:off x="304800" y="347618"/>
            <a:ext cx="8686800" cy="6338841"/>
          </a:xfrm>
        </p:spPr>
      </p:pic>
      <p:sp>
        <p:nvSpPr>
          <p:cNvPr id="5" name="TextBox 4"/>
          <p:cNvSpPr txBox="1"/>
          <p:nvPr/>
        </p:nvSpPr>
        <p:spPr>
          <a:xfrm>
            <a:off x="408751" y="2525671"/>
            <a:ext cx="2890461" cy="461665"/>
          </a:xfrm>
          <a:prstGeom prst="rect">
            <a:avLst/>
          </a:prstGeom>
          <a:noFill/>
        </p:spPr>
        <p:txBody>
          <a:bodyPr wrap="square" rtlCol="0">
            <a:spAutoFit/>
          </a:bodyPr>
          <a:lstStyle/>
          <a:p>
            <a:r>
              <a:rPr lang="en-US" sz="2400" dirty="0">
                <a:solidFill>
                  <a:srgbClr val="000000"/>
                </a:solidFill>
                <a:latin typeface="Trebuchet MS"/>
                <a:cs typeface="Trebuchet MS"/>
              </a:rPr>
              <a:t>i</a:t>
            </a:r>
            <a:r>
              <a:rPr lang="en-US" sz="2400" dirty="0" smtClean="0">
                <a:solidFill>
                  <a:srgbClr val="000000"/>
                </a:solidFill>
                <a:latin typeface="Trebuchet MS"/>
                <a:cs typeface="Trebuchet MS"/>
              </a:rPr>
              <a:t>s-off-right(</a:t>
            </a:r>
            <a:r>
              <a:rPr lang="en-US" sz="2400" dirty="0" err="1" smtClean="0">
                <a:solidFill>
                  <a:srgbClr val="000000"/>
                </a:solidFill>
                <a:latin typeface="Trebuchet MS"/>
                <a:cs typeface="Trebuchet MS"/>
              </a:rPr>
              <a:t>w.dogX</a:t>
            </a:r>
            <a:r>
              <a:rPr lang="en-US" sz="2400" dirty="0" smtClean="0">
                <a:solidFill>
                  <a:srgbClr val="000000"/>
                </a:solidFill>
                <a:latin typeface="Trebuchet MS"/>
                <a:cs typeface="Trebuchet MS"/>
              </a:rPr>
              <a:t>)</a:t>
            </a:r>
            <a:endParaRPr lang="en-US" sz="2400" dirty="0">
              <a:solidFill>
                <a:srgbClr val="000000"/>
              </a:solidFill>
              <a:latin typeface="Trebuchet MS"/>
              <a:cs typeface="Trebuchet MS"/>
            </a:endParaRPr>
          </a:p>
        </p:txBody>
      </p:sp>
      <p:sp>
        <p:nvSpPr>
          <p:cNvPr id="7" name="TextBox 6"/>
          <p:cNvSpPr txBox="1"/>
          <p:nvPr/>
        </p:nvSpPr>
        <p:spPr>
          <a:xfrm>
            <a:off x="4108534" y="2521754"/>
            <a:ext cx="3745343" cy="1200328"/>
          </a:xfrm>
          <a:prstGeom prst="rect">
            <a:avLst/>
          </a:prstGeom>
          <a:noFill/>
        </p:spPr>
        <p:txBody>
          <a:bodyPr wrap="square" rtlCol="0">
            <a:spAutoFit/>
          </a:bodyPr>
          <a:lstStyle/>
          <a:p>
            <a:r>
              <a:rPr lang="en-US" sz="2400" dirty="0" smtClean="0">
                <a:solidFill>
                  <a:srgbClr val="000000"/>
                </a:solidFill>
                <a:latin typeface="Trebuchet MS"/>
                <a:cs typeface="Trebuchet MS"/>
              </a:rPr>
              <a:t>0,  </a:t>
            </a:r>
            <a:r>
              <a:rPr lang="en-US" sz="2400" dirty="0" err="1" smtClean="0">
                <a:solidFill>
                  <a:srgbClr val="000000"/>
                </a:solidFill>
                <a:latin typeface="Trebuchet MS"/>
                <a:cs typeface="Trebuchet MS"/>
              </a:rPr>
              <a:t>w.coinX</a:t>
            </a:r>
            <a:r>
              <a:rPr lang="en-US" sz="2400" dirty="0" smtClean="0">
                <a:solidFill>
                  <a:srgbClr val="000000"/>
                </a:solidFill>
                <a:latin typeface="Trebuchet MS"/>
                <a:cs typeface="Trebuchet MS"/>
              </a:rPr>
              <a:t> - 5,  </a:t>
            </a:r>
            <a:r>
              <a:rPr lang="en-US" sz="2400" dirty="0" err="1" smtClean="0">
                <a:solidFill>
                  <a:srgbClr val="000000"/>
                </a:solidFill>
                <a:latin typeface="Trebuchet MS"/>
                <a:cs typeface="Trebuchet MS"/>
              </a:rPr>
              <a:t>w.catX</a:t>
            </a:r>
            <a:r>
              <a:rPr lang="en-US" sz="2400" dirty="0" smtClean="0">
                <a:solidFill>
                  <a:srgbClr val="000000"/>
                </a:solidFill>
                <a:latin typeface="Trebuchet MS"/>
                <a:cs typeface="Trebuchet MS"/>
              </a:rPr>
              <a:t>,</a:t>
            </a:r>
          </a:p>
          <a:p>
            <a:r>
              <a:rPr lang="en-US" sz="2400" dirty="0" err="1" smtClean="0">
                <a:solidFill>
                  <a:srgbClr val="000000"/>
                </a:solidFill>
                <a:latin typeface="Trebuchet MS"/>
                <a:cs typeface="Trebuchet MS"/>
              </a:rPr>
              <a:t>w.catY</a:t>
            </a:r>
            <a:endParaRPr lang="en-US" sz="2400" dirty="0" smtClean="0">
              <a:solidFill>
                <a:srgbClr val="000000"/>
              </a:solidFill>
              <a:latin typeface="Trebuchet MS"/>
              <a:cs typeface="Trebuchet MS"/>
            </a:endParaRPr>
          </a:p>
          <a:p>
            <a:endParaRPr lang="en-US" sz="2400" dirty="0">
              <a:solidFill>
                <a:srgbClr val="000000"/>
              </a:solidFill>
              <a:latin typeface="Trebuchet MS"/>
              <a:cs typeface="Trebuchet MS"/>
            </a:endParaRPr>
          </a:p>
        </p:txBody>
      </p:sp>
    </p:spTree>
    <p:extLst>
      <p:ext uri="{BB962C8B-B14F-4D97-AF65-F5344CB8AC3E}">
        <p14:creationId xmlns:p14="http://schemas.microsoft.com/office/powerpoint/2010/main" val="1106966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3933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8</a:t>
            </a:r>
            <a:endParaRPr lang="en-US" dirty="0"/>
          </a:p>
        </p:txBody>
      </p:sp>
    </p:spTree>
    <p:extLst>
      <p:ext uri="{BB962C8B-B14F-4D97-AF65-F5344CB8AC3E}">
        <p14:creationId xmlns:p14="http://schemas.microsoft.com/office/powerpoint/2010/main" val="2870604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Game</a:t>
            </a:r>
            <a:endParaRPr lang="en-US" dirty="0"/>
          </a:p>
        </p:txBody>
      </p:sp>
      <p:sp>
        <p:nvSpPr>
          <p:cNvPr id="3" name="Content Placeholder 2"/>
          <p:cNvSpPr>
            <a:spLocks noGrp="1"/>
          </p:cNvSpPr>
          <p:nvPr>
            <p:ph idx="1"/>
          </p:nvPr>
        </p:nvSpPr>
        <p:spPr/>
        <p:txBody>
          <a:bodyPr/>
          <a:lstStyle/>
          <a:p>
            <a:r>
              <a:rPr lang="en-US" dirty="0" smtClean="0"/>
              <a:t>Open the BS:2 Blank Game template</a:t>
            </a:r>
          </a:p>
          <a:p>
            <a:pPr marL="0" indent="0">
              <a:buNone/>
            </a:pPr>
            <a:endParaRPr lang="en-US" dirty="0" smtClean="0"/>
          </a:p>
          <a:p>
            <a:r>
              <a:rPr lang="en-US" dirty="0" smtClean="0"/>
              <a:t>Using Pages 17 and 18, define your World structure and two example Worlds (try START and NEXT!)</a:t>
            </a:r>
          </a:p>
          <a:p>
            <a:pPr marL="0" indent="0">
              <a:buNone/>
            </a:pPr>
            <a:endParaRPr lang="en-US" dirty="0" smtClean="0"/>
          </a:p>
          <a:p>
            <a:r>
              <a:rPr lang="en-US" dirty="0" smtClean="0"/>
              <a:t>Take 10 minutes to find game images and use </a:t>
            </a:r>
            <a:r>
              <a:rPr lang="en-US" i="1" dirty="0" smtClean="0"/>
              <a:t>image-</a:t>
            </a:r>
            <a:r>
              <a:rPr lang="en-US" i="1" dirty="0" err="1" smtClean="0"/>
              <a:t>url</a:t>
            </a:r>
            <a:r>
              <a:rPr lang="en-US" dirty="0" smtClean="0"/>
              <a:t> to put them in the GRAPHICS section</a:t>
            </a:r>
          </a:p>
          <a:p>
            <a:endParaRPr lang="en-US" dirty="0"/>
          </a:p>
          <a:p>
            <a:pPr marL="0" indent="0">
              <a:buNone/>
            </a:pPr>
            <a:endParaRPr lang="en-US" dirty="0"/>
          </a:p>
        </p:txBody>
      </p:sp>
    </p:spTree>
    <p:extLst>
      <p:ext uri="{BB962C8B-B14F-4D97-AF65-F5344CB8AC3E}">
        <p14:creationId xmlns:p14="http://schemas.microsoft.com/office/powerpoint/2010/main" val="81598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Make a Game</a:t>
            </a:r>
            <a:endParaRPr lang="en-US" dirty="0"/>
          </a:p>
        </p:txBody>
      </p:sp>
      <p:sp>
        <p:nvSpPr>
          <p:cNvPr id="3" name="Content Placeholder 2"/>
          <p:cNvSpPr>
            <a:spLocks noGrp="1"/>
          </p:cNvSpPr>
          <p:nvPr>
            <p:ph idx="1"/>
          </p:nvPr>
        </p:nvSpPr>
        <p:spPr/>
        <p:txBody>
          <a:bodyPr/>
          <a:lstStyle/>
          <a:p>
            <a:r>
              <a:rPr lang="en-US" b="1" dirty="0"/>
              <a:t>SLIDE:</a:t>
            </a:r>
            <a:r>
              <a:rPr lang="en-US" dirty="0"/>
              <a:t> Steps to make a game- outline for the progress of a game throughout the workshop so teachers know the general progression</a:t>
            </a:r>
          </a:p>
        </p:txBody>
      </p:sp>
    </p:spTree>
    <p:extLst>
      <p:ext uri="{BB962C8B-B14F-4D97-AF65-F5344CB8AC3E}">
        <p14:creationId xmlns:p14="http://schemas.microsoft.com/office/powerpoint/2010/main" val="38495689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6-06-13 17.00.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6" y="0"/>
            <a:ext cx="8864132" cy="6858000"/>
          </a:xfrm>
          <a:prstGeom prst="rect">
            <a:avLst/>
          </a:prstGeom>
        </p:spPr>
      </p:pic>
    </p:spTree>
    <p:extLst>
      <p:ext uri="{BB962C8B-B14F-4D97-AF65-F5344CB8AC3E}">
        <p14:creationId xmlns:p14="http://schemas.microsoft.com/office/powerpoint/2010/main" val="231953857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 was never about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923330"/>
          </a:xfrm>
          <a:prstGeom prst="rect">
            <a:avLst/>
          </a:prstGeom>
        </p:spPr>
        <p:txBody>
          <a:bodyPr wrap="square">
            <a:spAutoFit/>
          </a:bodyPr>
          <a:lstStyle/>
          <a:p>
            <a:pPr algn="ctr">
              <a:lnSpc>
                <a:spcPct val="150000"/>
              </a:lnSpc>
            </a:pPr>
            <a:r>
              <a:rPr lang="en-US" dirty="0">
                <a:solidFill>
                  <a:schemeClr val="bg1"/>
                </a:solidFill>
                <a:latin typeface="Century Gothic" charset="0"/>
                <a:ea typeface="Century Gothic" charset="0"/>
                <a:cs typeface="Century Gothic" charset="0"/>
              </a:rPr>
              <a:t>No Circles of Evaluation</a:t>
            </a:r>
          </a:p>
          <a:p>
            <a:pPr algn="ctr">
              <a:lnSpc>
                <a:spcPct val="150000"/>
              </a:lnSpc>
            </a:pPr>
            <a:r>
              <a:rPr lang="en-US" dirty="0">
                <a:solidFill>
                  <a:schemeClr val="bg1"/>
                </a:solidFill>
                <a:latin typeface="Century Gothic" charset="0"/>
                <a:ea typeface="Century Gothic" charset="0"/>
                <a:cs typeface="Century Gothic" charset="0"/>
              </a:rPr>
              <a:t>New 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ppt_x"/>
                                          </p:val>
                                        </p:tav>
                                        <p:tav tm="100000">
                                          <p:val>
                                            <p:strVal val="#ppt_x"/>
                                          </p:val>
                                        </p:tav>
                                      </p:tavLst>
                                    </p:anim>
                                    <p:anim calcmode="lin" valueType="num">
                                      <p:cBhvr additive="base">
                                        <p:cTn id="5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500"/>
                                        <p:tgtEl>
                                          <p:spTgt spid="2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xEl>
                                              <p:pRg st="1" end="1"/>
                                            </p:txEl>
                                          </p:spTgt>
                                        </p:tgtEl>
                                        <p:attrNameLst>
                                          <p:attrName>style.visibility</p:attrName>
                                        </p:attrNameLst>
                                      </p:cBhvr>
                                      <p:to>
                                        <p:strVal val="visible"/>
                                      </p:to>
                                    </p:set>
                                    <p:animEffect transition="in" filter="fade">
                                      <p:cBhvr>
                                        <p:cTn id="67"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lstStyle/>
          <a:p>
            <a:r>
              <a:rPr lang="en-US" dirty="0" smtClean="0"/>
              <a:t>Piecewise Functions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6772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10</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07584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Bootstrap:1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pPr>
              <a:lnSpc>
                <a:spcPct val="200000"/>
              </a:lnSpc>
            </a:pPr>
            <a:r>
              <a:rPr lang="en-US" dirty="0" smtClean="0"/>
              <a:t>Radically diverse group of teachers!</a:t>
            </a:r>
          </a:p>
          <a:p>
            <a:pPr>
              <a:lnSpc>
                <a:spcPct val="200000"/>
              </a:lnSpc>
            </a:pPr>
            <a:r>
              <a:rPr lang="en-US" dirty="0" smtClean="0"/>
              <a:t>Switching between “teacher” and “facilitator” roles</a:t>
            </a:r>
          </a:p>
          <a:p>
            <a:pPr>
              <a:lnSpc>
                <a:spcPct val="200000"/>
              </a:lnSpc>
            </a:pPr>
            <a:r>
              <a:rPr lang="en-US" dirty="0" smtClean="0"/>
              <a:t>The curriculum assumes BS:1, but not everyone here has </a:t>
            </a:r>
            <a:r>
              <a:rPr lang="en-US" i="1" dirty="0" smtClean="0"/>
              <a:t>seen </a:t>
            </a:r>
            <a:r>
              <a:rPr lang="en-US" dirty="0" smtClean="0"/>
              <a:t>BS:</a:t>
            </a:r>
            <a:r>
              <a:rPr lang="en-US" dirty="0" smtClean="0"/>
              <a:t>1</a:t>
            </a:r>
            <a:endParaRPr lang="en-US" dirty="0" smtClean="0"/>
          </a:p>
        </p:txBody>
      </p:sp>
    </p:spTree>
    <p:extLst>
      <p:ext uri="{BB962C8B-B14F-4D97-AF65-F5344CB8AC3E}">
        <p14:creationId xmlns:p14="http://schemas.microsoft.com/office/powerpoint/2010/main" val="631474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BS:1</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smtClean="0"/>
              <a:t>Bootstrap:2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a:t>
            </a:r>
            <a:endParaRPr lang="en-US" dirty="0"/>
          </a:p>
        </p:txBody>
      </p:sp>
      <p:sp>
        <p:nvSpPr>
          <p:cNvPr id="3" name="Content Placeholder 2"/>
          <p:cNvSpPr>
            <a:spLocks noGrp="1"/>
          </p:cNvSpPr>
          <p:nvPr>
            <p:ph idx="1"/>
          </p:nvPr>
        </p:nvSpPr>
        <p:spPr/>
        <p:txBody>
          <a:bodyPr/>
          <a:lstStyle/>
          <a:p>
            <a:r>
              <a:rPr lang="en-US" dirty="0"/>
              <a:t>Need PD slide talking about operators, don’t use + as first contract example: “We’re graduating from circles of evaluation"</a:t>
            </a:r>
          </a:p>
        </p:txBody>
      </p:sp>
    </p:spTree>
    <p:extLst>
      <p:ext uri="{BB962C8B-B14F-4D97-AF65-F5344CB8AC3E}">
        <p14:creationId xmlns:p14="http://schemas.microsoft.com/office/powerpoint/2010/main" val="8527228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2779</TotalTime>
  <Words>1923</Words>
  <Application>Microsoft Macintosh PowerPoint</Application>
  <PresentationFormat>On-screen Show (4:3)</PresentationFormat>
  <Paragraphs>322</Paragraphs>
  <Slides>44</Slides>
  <Notes>13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BootstrapTheme</vt:lpstr>
      <vt:lpstr>Bootstrap:2</vt:lpstr>
      <vt:lpstr>Bridging to CS</vt:lpstr>
      <vt:lpstr>Bridging to CS</vt:lpstr>
      <vt:lpstr>It was never about the language</vt:lpstr>
      <vt:lpstr>Goals for this workshop</vt:lpstr>
      <vt:lpstr>Challenges for this workshop</vt:lpstr>
      <vt:lpstr>Unit 1</vt:lpstr>
      <vt:lpstr>Everything you learned in BS:1</vt:lpstr>
      <vt:lpstr>Operations</vt:lpstr>
      <vt:lpstr>Contracts</vt:lpstr>
      <vt:lpstr>Contracts</vt:lpstr>
      <vt:lpstr>The Design Recipe</vt:lpstr>
      <vt:lpstr>The Design Recipe</vt:lpstr>
      <vt:lpstr>Unit 2</vt:lpstr>
      <vt:lpstr>PowerPoint Presentation</vt:lpstr>
      <vt:lpstr>Parachute Jumper</vt:lpstr>
      <vt:lpstr>PowerPoint Presentation</vt:lpstr>
      <vt:lpstr>PowerPoint Presentation</vt:lpstr>
      <vt:lpstr>Unit 3</vt:lpstr>
      <vt:lpstr>Data Structures </vt:lpstr>
      <vt:lpstr>PowerPoint Presentation</vt:lpstr>
      <vt:lpstr>PowerPoint Presentation</vt:lpstr>
      <vt:lpstr>Unit 4</vt:lpstr>
      <vt:lpstr>PowerPoint Presentation</vt:lpstr>
      <vt:lpstr>Unit 5</vt:lpstr>
      <vt:lpstr>Luigi’s Pizza</vt:lpstr>
      <vt:lpstr>Keypress: Ninja Cat</vt:lpstr>
      <vt:lpstr>PowerPoint Presentation</vt:lpstr>
      <vt:lpstr>Unit 6</vt:lpstr>
      <vt:lpstr>Keypress: Your Game</vt:lpstr>
      <vt:lpstr>Unit 7</vt:lpstr>
      <vt:lpstr>Asking the World</vt:lpstr>
      <vt:lpstr>Helper functions</vt:lpstr>
      <vt:lpstr>Collision Detection</vt:lpstr>
      <vt:lpstr>Unit 8</vt:lpstr>
      <vt:lpstr>Your Game</vt:lpstr>
      <vt:lpstr>Steps to Make a Game</vt:lpstr>
      <vt:lpstr>PowerPoint Presentation</vt:lpstr>
      <vt:lpstr>Unit 9</vt:lpstr>
      <vt:lpstr>Piecewise Functions in Your Game</vt:lpstr>
      <vt:lpstr>Unit 10</vt:lpstr>
      <vt:lpstr>Collision Detection in Your Game</vt:lpstr>
      <vt:lpstr>Implementation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Emma</cp:lastModifiedBy>
  <cp:revision>125</cp:revision>
  <dcterms:created xsi:type="dcterms:W3CDTF">2015-07-31T17:10:09Z</dcterms:created>
  <dcterms:modified xsi:type="dcterms:W3CDTF">2016-07-05T20:20:31Z</dcterms:modified>
</cp:coreProperties>
</file>